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824" r:id="rId3"/>
    <p:sldId id="829" r:id="rId4"/>
    <p:sldId id="832" r:id="rId5"/>
    <p:sldId id="799" r:id="rId6"/>
    <p:sldId id="830" r:id="rId7"/>
    <p:sldId id="83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95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2021/8/10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2021/8/10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8065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26776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0903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6948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146E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August 16 – 27</a:t>
            </a:r>
            <a:r>
              <a:rPr lang="en-US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</a:t>
            </a:r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S2-2106087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Elbonia,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August 16 – 27, </a:t>
            </a:r>
            <a:r>
              <a:rPr lang="en-US" altLang="de-DE" sz="1200" baseline="0" dirty="0">
                <a:solidFill>
                  <a:schemeClr val="bg1"/>
                </a:solidFill>
              </a:rPr>
              <a:t>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5MBS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5MBS Status at SA#92-e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3107578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SA#91-e: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TS 23.247 v0.3.0 is sent to plenary for information.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Exception is requested as shown in S2-2105204.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Totally 84 documents were agreed in 144E/145E meeting.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err="1"/>
              <a:t>pCRs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Resolve the open issues identified in previous meetings. </a:t>
            </a:r>
            <a:endParaRPr lang="en-US" altLang="zh-CN" sz="1200" strike="sngStrike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Finalize normative work if WI exception is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Potential dependencies with SA4 and SA6 to complete Public safety and </a:t>
            </a:r>
            <a:r>
              <a:rPr lang="en-US" altLang="zh-CN" sz="1200"/>
              <a:t>Media services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Send TS 23.247 for approval to SA#93</a:t>
            </a:r>
            <a:r>
              <a:rPr lang="en-US" altLang="ko-KR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8106690"/>
              </p:ext>
            </p:extLst>
          </p:nvPr>
        </p:nvGraphicFramePr>
        <p:xfrm>
          <a:off x="179388" y="1277120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SP-200690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20%&gt;75%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 bwMode="auto">
          <a:xfrm rot="18735043">
            <a:off x="3204594" y="3588871"/>
            <a:ext cx="2114026" cy="43622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-125412" y="47832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after SA2#145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296334" y="2318499"/>
            <a:ext cx="8761168" cy="386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kern="0" dirty="0"/>
              <a:t>T</a:t>
            </a:r>
            <a:r>
              <a:rPr lang="en-US" altLang="zh-CN" sz="900" kern="0" dirty="0"/>
              <a:t>S</a:t>
            </a:r>
            <a:r>
              <a:rPr lang="de-DE" altLang="de-DE" sz="900" kern="0" dirty="0"/>
              <a:t> 23.247 v0.3.0 is available. </a:t>
            </a:r>
            <a:r>
              <a:rPr lang="en-US" altLang="ko-KR" sz="900" dirty="0"/>
              <a:t>52 documents approved, including 1 LS, 3 CRs to TS 23.501, 1 CR to TS 23.502, and 47 </a:t>
            </a:r>
            <a:r>
              <a:rPr lang="en-US" altLang="ko-KR" sz="900" dirty="0" err="1"/>
              <a:t>pCRs</a:t>
            </a:r>
            <a:r>
              <a:rPr lang="en-US" altLang="ko-KR" sz="900" dirty="0"/>
              <a:t> to TS 23.247.</a:t>
            </a:r>
            <a:endParaRPr lang="de-DE" altLang="de-DE" sz="900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>
                <a:solidFill>
                  <a:srgbClr val="000000"/>
                </a:solidFill>
              </a:rPr>
              <a:t>Architectural, network functions and reference points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900" dirty="0"/>
              <a:t>4 </a:t>
            </a:r>
            <a:r>
              <a:rPr lang="en-US" altLang="zh-CN" sz="900" dirty="0" err="1"/>
              <a:t>pCRs</a:t>
            </a:r>
            <a:r>
              <a:rPr lang="en-US" altLang="zh-CN" sz="900" dirty="0"/>
              <a:t> are approved addressing the ENs/name improvement;</a:t>
            </a:r>
            <a:endParaRPr lang="de-DE" altLang="de-DE" sz="9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b="1" kern="0" dirty="0"/>
              <a:t>Next step: </a:t>
            </a:r>
            <a:r>
              <a:rPr lang="en-US" altLang="zh-CN" sz="900" kern="0" dirty="0"/>
              <a:t>C</a:t>
            </a:r>
            <a:r>
              <a:rPr lang="de-DE" altLang="de-DE" sz="900" kern="0" dirty="0"/>
              <a:t>omplete the related description</a:t>
            </a:r>
            <a:r>
              <a:rPr lang="en-US" altLang="de-DE" sz="900" kern="0" dirty="0"/>
              <a:t>, evaluate and address the architecture for IWK, address the </a:t>
            </a:r>
            <a:r>
              <a:rPr lang="en-US" altLang="de-DE" sz="900" kern="0" dirty="0" err="1"/>
              <a:t>ENs.</a:t>
            </a:r>
            <a:endParaRPr lang="de-DE" altLang="de-DE" sz="60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>
                <a:solidFill>
                  <a:srgbClr val="000000"/>
                </a:solidFill>
              </a:rPr>
              <a:t>Principles, functionalities and concepts related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900" kern="0" dirty="0"/>
              <a:t>16 </a:t>
            </a:r>
            <a:r>
              <a:rPr lang="en-US" altLang="de-DE" sz="900" kern="0" dirty="0" err="1"/>
              <a:t>pCRs</a:t>
            </a:r>
            <a:r>
              <a:rPr lang="en-US" altLang="de-DE" sz="900" kern="0" dirty="0"/>
              <a:t> </a:t>
            </a:r>
            <a:r>
              <a:rPr lang="en-US" altLang="zh-CN" sz="900" dirty="0"/>
              <a:t>are approved related to principles, functionalities and concepts.</a:t>
            </a:r>
            <a:r>
              <a:rPr lang="de-DE" altLang="de-DE" sz="900" kern="0" dirty="0"/>
              <a:t>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b="1" kern="0" dirty="0"/>
              <a:t>Next step: </a:t>
            </a:r>
            <a:r>
              <a:rPr lang="en-US" altLang="zh-CN" sz="900" kern="0" dirty="0"/>
              <a:t>C</a:t>
            </a:r>
            <a:r>
              <a:rPr lang="de-DE" altLang="de-DE" sz="900" kern="0" dirty="0"/>
              <a:t>omplete the related description</a:t>
            </a:r>
            <a:r>
              <a:rPr lang="en-US" altLang="de-DE" sz="900" kern="0" dirty="0"/>
              <a:t>, address the </a:t>
            </a:r>
            <a:r>
              <a:rPr lang="en-US" altLang="de-DE" sz="900" kern="0" dirty="0" err="1"/>
              <a:t>ENs.</a:t>
            </a:r>
            <a:endParaRPr lang="de-DE" altLang="de-DE" sz="105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>
                <a:solidFill>
                  <a:srgbClr val="000000"/>
                </a:solidFill>
              </a:rPr>
              <a:t>MBS session management</a:t>
            </a:r>
            <a:endParaRPr lang="en-US" altLang="de-DE" sz="9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900" kern="0" dirty="0"/>
              <a:t>16 </a:t>
            </a:r>
            <a:r>
              <a:rPr lang="en-US" altLang="de-DE" sz="900" kern="0" dirty="0" err="1"/>
              <a:t>pCRs</a:t>
            </a:r>
            <a:r>
              <a:rPr lang="en-US" altLang="de-DE" sz="900" kern="0" dirty="0"/>
              <a:t> are approved that includes the updates related to 1) RAN capability related; 2) UE join/leave procedure; 3) Session state and associating transmission procedure; 4) Local MBS. </a:t>
            </a:r>
            <a:endParaRPr lang="de-DE" altLang="de-DE" sz="900" b="1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b="1" kern="0" dirty="0"/>
              <a:t>Next step: </a:t>
            </a:r>
            <a:r>
              <a:rPr lang="en-US" altLang="de-DE" sz="800" kern="0" dirty="0"/>
              <a:t>Complete </a:t>
            </a:r>
            <a:r>
              <a:rPr lang="de-DE" altLang="de-DE" sz="800" kern="0" dirty="0"/>
              <a:t>the normative work, </a:t>
            </a:r>
            <a:r>
              <a:rPr lang="en-US" altLang="de-DE" sz="800" kern="0" dirty="0"/>
              <a:t>address the ENs, and evaluate AF-triggered join procedure.</a:t>
            </a:r>
            <a:endParaRPr lang="de-DE" altLang="de-DE" sz="500" b="1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>
                <a:solidFill>
                  <a:srgbClr val="000000"/>
                </a:solidFill>
              </a:rPr>
              <a:t>Common procedures, PCC and broadcast procedures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kern="0" dirty="0"/>
              <a:t>7 pCRs are approved related to Common procedures, PCC and broadcast procedures.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b="1" kern="0" dirty="0"/>
              <a:t>Next step: </a:t>
            </a:r>
            <a:r>
              <a:rPr lang="de-DE" altLang="de-DE" sz="900" kern="0" dirty="0"/>
              <a:t>Complete the related description,address the ENs and update the procedures if needed.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>
                <a:solidFill>
                  <a:srgbClr val="000000"/>
                </a:solidFill>
              </a:rPr>
              <a:t>Interworking with EPC/eMBMS for Public Safety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900" kern="0" dirty="0"/>
              <a:t>All related </a:t>
            </a:r>
            <a:r>
              <a:rPr lang="en-US" altLang="de-DE" sz="900" kern="0" dirty="0" err="1"/>
              <a:t>pCRs</a:t>
            </a:r>
            <a:r>
              <a:rPr lang="en-US" altLang="de-DE" sz="900" kern="0" dirty="0"/>
              <a:t> on procedures are postponed</a:t>
            </a:r>
            <a:r>
              <a:rPr lang="de-DE" altLang="de-DE" sz="900" kern="0" dirty="0"/>
              <a:t> and listed as contentious issues.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b="1" kern="0" dirty="0"/>
              <a:t>Next step</a:t>
            </a:r>
            <a:r>
              <a:rPr lang="de-DE" altLang="de-DE" sz="900" kern="0" dirty="0"/>
              <a:t>: Evalutate and complete the description</a:t>
            </a:r>
            <a:r>
              <a:rPr lang="en-US" altLang="de-DE" sz="900" kern="0" dirty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kern="0" dirty="0">
                <a:solidFill>
                  <a:srgbClr val="000000"/>
                </a:solidFill>
              </a:rPr>
              <a:t>NF services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900" kern="0" dirty="0"/>
              <a:t>4 </a:t>
            </a:r>
            <a:r>
              <a:rPr lang="en-US" altLang="de-DE" sz="900" kern="0" dirty="0" err="1"/>
              <a:t>pCRs</a:t>
            </a:r>
            <a:r>
              <a:rPr lang="en-US" altLang="de-DE" sz="900" kern="0" dirty="0"/>
              <a:t> are approved addressing the service operation enhancement on MB-SMF/PCF</a:t>
            </a:r>
            <a:r>
              <a:rPr lang="de-DE" altLang="de-DE" sz="900" kern="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900" b="1" kern="0" dirty="0"/>
              <a:t>Next step</a:t>
            </a:r>
            <a:r>
              <a:rPr lang="de-DE" altLang="de-DE" sz="900" kern="0" dirty="0"/>
              <a:t>: </a:t>
            </a:r>
            <a:r>
              <a:rPr lang="en-US" altLang="de-DE" sz="900" kern="0" dirty="0"/>
              <a:t>Complete </a:t>
            </a:r>
            <a:r>
              <a:rPr lang="de-DE" altLang="de-DE" sz="900" kern="0" dirty="0"/>
              <a:t>the normative work, </a:t>
            </a:r>
            <a:r>
              <a:rPr lang="en-US" altLang="de-DE" sz="900" kern="0" dirty="0"/>
              <a:t>address the </a:t>
            </a:r>
            <a:r>
              <a:rPr lang="en-US" altLang="de-DE" sz="900" kern="0" dirty="0" err="1"/>
              <a:t>ENs.</a:t>
            </a:r>
            <a:endParaRPr lang="en-US" altLang="de-DE" sz="10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en-US" altLang="de-DE" sz="1000" kern="0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07344279"/>
              </p:ext>
            </p:extLst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50%&gt;75%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 bwMode="auto">
          <a:xfrm rot="18735043">
            <a:off x="3204594" y="3588871"/>
            <a:ext cx="2114026" cy="43622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449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5MBS status after SA2#145</a:t>
            </a:r>
            <a:r>
              <a:rPr lang="en-US" altLang="zh-CN" sz="2800" b="1" dirty="0"/>
              <a:t>e </a:t>
            </a:r>
            <a:r>
              <a:rPr lang="en-US" altLang="de-DE" sz="2800" b="1" dirty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Issues left over for supporting intra system mobility</a:t>
            </a:r>
            <a:r>
              <a:rPr lang="en-US" sz="1400" dirty="0"/>
              <a:t>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For public safety i</a:t>
            </a:r>
            <a:r>
              <a:rPr lang="en-US" sz="1400" dirty="0"/>
              <a:t>nter system mobility with EPS.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Enhancements to support AF-triggered UE join procedure.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(SA2#146E)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Complete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Address the ENs in the TS, and resolve the outstanding issues listed in the Exception sheet.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Coordinate with RAN WGs to resolve the aspects with RAN dependencies.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SA2#146</a:t>
            </a:r>
            <a:r>
              <a:rPr lang="en-US" altLang="zh-CN" sz="1400" b="1" dirty="0"/>
              <a:t>e: </a:t>
            </a:r>
            <a:r>
              <a:rPr lang="en-US" altLang="zh-CN" sz="1400" dirty="0"/>
              <a:t>Complete the normative work, and send TS 23.247 for approval to SA#93.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</p:txBody>
      </p:sp>
      <p:sp>
        <p:nvSpPr>
          <p:cNvPr id="4" name="矩形 3"/>
          <p:cNvSpPr/>
          <p:nvPr/>
        </p:nvSpPr>
        <p:spPr bwMode="auto">
          <a:xfrm rot="18735043">
            <a:off x="3204594" y="3588871"/>
            <a:ext cx="2114026" cy="43622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587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br>
              <a:rPr lang="en-US" altLang="zh-CN" dirty="0"/>
            </a:br>
            <a:r>
              <a:rPr lang="en-GB" altLang="zh-CN" sz="1800" dirty="0"/>
              <a:t>SA2#143E </a:t>
            </a:r>
            <a:r>
              <a:rPr lang="en-US" altLang="zh-CN" sz="1800" dirty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after SA2#144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225312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SA#91-e: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32 documents approved and 1 document technically endorsed.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28 pseudo-CR</a:t>
            </a:r>
            <a:r>
              <a:rPr lang="en-US" altLang="zh-CN" sz="1200" dirty="0"/>
              <a:t>s</a:t>
            </a:r>
            <a:r>
              <a:rPr lang="en-US" altLang="ko-KR" sz="1200" dirty="0"/>
              <a:t>  </a:t>
            </a:r>
            <a:r>
              <a:rPr lang="en-US" altLang="zh-CN" sz="1200" dirty="0"/>
              <a:t>agreed</a:t>
            </a:r>
            <a:r>
              <a:rPr lang="en-US" altLang="ko-KR" sz="1200" dirty="0"/>
              <a:t> to TS 23.247, 2 CRs agreed to TS 23.501, and 2 CRs agreed to TS 23.502.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err="1"/>
              <a:t>pCRs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Resolve the open issues identified in previous meetings. </a:t>
            </a:r>
            <a:endParaRPr lang="en-US" altLang="zh-CN" sz="1200" strike="sngStrike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Try to finish the normative work</a:t>
            </a:r>
            <a:endParaRPr lang="en-US" altLang="zh-CN" sz="120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</p:txBody>
      </p:sp>
    </p:spTree>
    <p:extLst>
      <p:ext uri="{BB962C8B-B14F-4D97-AF65-F5344CB8AC3E}">
        <p14:creationId xmlns:p14="http://schemas.microsoft.com/office/powerpoint/2010/main" val="35151090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-125412" y="47832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after SA2#144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296334" y="1358434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293185" y="2300570"/>
            <a:ext cx="8761168" cy="402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kern="0" dirty="0"/>
              <a:t>T</a:t>
            </a:r>
            <a:r>
              <a:rPr lang="en-US" altLang="zh-CN" sz="1000" kern="0" dirty="0"/>
              <a:t>S</a:t>
            </a:r>
            <a:r>
              <a:rPr lang="de-DE" altLang="de-DE" sz="1000" kern="0" dirty="0"/>
              <a:t> 23.247 v0.2.0 is available.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000" kern="0" dirty="0"/>
              <a:t>For MBS Session join and establishment procedure, S2-2103074 is </a:t>
            </a:r>
            <a:r>
              <a:rPr lang="en-US" altLang="zh-CN" sz="1000" kern="100" dirty="0"/>
              <a:t>technically endorsed by SA2</a:t>
            </a:r>
            <a:r>
              <a:rPr lang="en-US" altLang="de-DE" sz="1000" kern="0" dirty="0"/>
              <a:t>.</a:t>
            </a:r>
            <a:endParaRPr lang="de-DE" altLang="de-DE" sz="1000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General and Architecture related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000" dirty="0"/>
              <a:t>2 </a:t>
            </a:r>
            <a:r>
              <a:rPr lang="en-US" altLang="zh-CN" sz="1000" dirty="0" err="1"/>
              <a:t>pCRs</a:t>
            </a:r>
            <a:r>
              <a:rPr lang="en-US" altLang="zh-CN" sz="1000" dirty="0"/>
              <a:t> are approved addressing the aspects including Architecture and Functional entities updates;</a:t>
            </a:r>
            <a:endParaRPr lang="de-DE" altLang="de-DE" sz="10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</a:t>
            </a:r>
            <a:r>
              <a:rPr lang="en-US" altLang="de-DE" sz="1000" kern="0" dirty="0"/>
              <a:t>, add the architecture for IWK.</a:t>
            </a:r>
            <a:endParaRPr lang="de-DE" altLang="de-DE" sz="70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Principles, functionalities and concepts related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/>
              <a:t>11 </a:t>
            </a:r>
            <a:r>
              <a:rPr lang="en-US" altLang="de-DE" sz="1000" kern="0" dirty="0" err="1"/>
              <a:t>pCRs</a:t>
            </a:r>
            <a:r>
              <a:rPr lang="en-US" altLang="de-DE" sz="1000" kern="0" dirty="0"/>
              <a:t> </a:t>
            </a:r>
            <a:r>
              <a:rPr lang="en-US" altLang="zh-CN" sz="1000" dirty="0"/>
              <a:t>are approved related to principles, functionalities and concepts.</a:t>
            </a:r>
            <a:r>
              <a:rPr lang="de-DE" altLang="de-DE" sz="1000" kern="0" dirty="0"/>
              <a:t>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description, address protocol stack</a:t>
            </a:r>
            <a:r>
              <a:rPr lang="en-US" altLang="de-DE" sz="1000" kern="0" dirty="0"/>
              <a:t>.</a:t>
            </a:r>
            <a:endParaRPr lang="de-DE" altLang="de-DE" sz="110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MBS session management</a:t>
            </a:r>
            <a:endParaRPr lang="en-US" altLang="de-DE" sz="10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/>
              <a:t>14 </a:t>
            </a:r>
            <a:r>
              <a:rPr lang="en-US" altLang="de-DE" sz="1000" kern="0" dirty="0" err="1"/>
              <a:t>pCRs</a:t>
            </a:r>
            <a:r>
              <a:rPr lang="en-US" altLang="de-DE" sz="1000" kern="0" dirty="0"/>
              <a:t> are approved that includes Mobility, UE leave procedure, State model, Local MBS, common procedures for MBS,MBS and multicast and broadcast procedures. </a:t>
            </a:r>
            <a:endParaRPr lang="de-DE" altLang="de-DE" sz="1000" b="1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en-US" altLang="de-DE" sz="900" kern="0" dirty="0"/>
              <a:t>Try to complete </a:t>
            </a:r>
            <a:r>
              <a:rPr lang="de-DE" altLang="de-DE" sz="900" kern="0" dirty="0"/>
              <a:t>the normative work, addressing issues for Session activation/deactivation</a:t>
            </a:r>
            <a:r>
              <a:rPr lang="en-US" altLang="de-DE" sz="900" kern="0" dirty="0"/>
              <a:t>/update</a:t>
            </a:r>
            <a:endParaRPr lang="de-DE" altLang="de-DE" sz="600" b="1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QoS and policy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kern="0" dirty="0"/>
              <a:t>2 pCRs are approved related to QoS and Policy.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 and update the procedures if needed.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Interworking with EPC/eMBMS for Public Safety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/>
              <a:t>Related CRs on procedures are postponed</a:t>
            </a:r>
            <a:r>
              <a:rPr lang="de-DE" altLang="de-DE" sz="1000" kern="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</a:t>
            </a:r>
            <a:r>
              <a:rPr lang="de-DE" altLang="de-DE" sz="1000" kern="0" dirty="0"/>
              <a:t>: Complete the principle and add the procedure</a:t>
            </a:r>
            <a:r>
              <a:rPr lang="en-US" altLang="de-DE" sz="1000" kern="0" dirty="0"/>
              <a:t>.</a:t>
            </a:r>
            <a:endParaRPr lang="en-US" altLang="de-DE" sz="1050" kern="0" dirty="0"/>
          </a:p>
        </p:txBody>
      </p:sp>
    </p:spTree>
    <p:extLst>
      <p:ext uri="{BB962C8B-B14F-4D97-AF65-F5344CB8AC3E}">
        <p14:creationId xmlns:p14="http://schemas.microsoft.com/office/powerpoint/2010/main" val="27935514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15849</TotalTime>
  <Words>898</Words>
  <Application>Microsoft Office PowerPoint</Application>
  <PresentationFormat>全屏显示(4:3)</PresentationFormat>
  <Paragraphs>135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Malgun Gothic</vt:lpstr>
      <vt:lpstr>宋体</vt:lpstr>
      <vt:lpstr>Arial</vt:lpstr>
      <vt:lpstr>Calibri</vt:lpstr>
      <vt:lpstr>Times New Roman</vt:lpstr>
      <vt:lpstr>Office Theme</vt:lpstr>
      <vt:lpstr>5MBS Status Report</vt:lpstr>
      <vt:lpstr>5MBS Status at SA#92-e</vt:lpstr>
      <vt:lpstr>5MBS status after SA2#145e (1/2)</vt:lpstr>
      <vt:lpstr>5MBS status after SA2#145e (2/2)</vt:lpstr>
      <vt:lpstr>Backup SA2#143E FS_5MBS Status Report for information</vt:lpstr>
      <vt:lpstr>5MBS status after SA2#144e (1/2)</vt:lpstr>
      <vt:lpstr>5MBS status after SA2#144e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</cp:lastModifiedBy>
  <cp:revision>1758</cp:revision>
  <dcterms:created xsi:type="dcterms:W3CDTF">2008-08-30T09:32:10Z</dcterms:created>
  <dcterms:modified xsi:type="dcterms:W3CDTF">2021-08-10T09:25:13Z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(3)QBw36TpBL/u1t2zXh8Eq7xz0pQYIWHbp2tSZWV95mIxCFqILROfPGA9HEAUpno0+0v6ts4Rj
veZbiLQGilmMZbBcrc3pobRP1PaAYmMCwWlcx85EiWY2fm2zecPfGiHtIrQS1AJx1yxFwUAs
4X5epzZhbbWyr9z55qUmr/1fRagoXv9q+gZV9kUAMIsVQ+gNrgvvX+s7RqDc1JhQVdgZkye/
nQIOso8v0g4l/Mmai6</vt:lpwstr>
  </property>
  <property fmtid="{D5CDD505-2E9C-101B-9397-08002B2CF9AE}" pid="9" name="_2015_ms_pID_7253431">
    <vt:lpwstr>65vy4Ale7O/ueabd/NyoTygx8toYyxzArRkvzUe47ttxJi7Xa4A4ds
/NOA5qLrxJGiKOsAF+KUVOnukiYLzMhWZBdYgtcof7ppKKWHRJlhmgt8ktAHXZtXw+eSMVCL
TLvjUHu5OUYMsD6V8pguIXAgHQhAPg9wMqM7/OuGEVwN2kaBqxFFxUvRgoug0v2tr9tO8V7q
/Hzj9h2GCDFiuVDdl4WOWfEDXMoHtLp8/blF</vt:lpwstr>
  </property>
  <property fmtid="{D5CDD505-2E9C-101B-9397-08002B2CF9AE}" pid="10" name="_2015_ms_pID_7253432">
    <vt:lpwstr>Ww==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1620648797</vt:lpwstr>
  </property>
</Properties>
</file>